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73119"/>
    <a:srgbClr val="CF8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4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C64BF78-4FFE-4F33-8CE6-ABA4F5CE21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B08468-0ADC-464D-890B-603C3D801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F96FA06-384B-456B-86BF-667A38AE0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0504B8A-D13F-4279-8369-CC0D4A082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4800-820A-467A-84B5-E7291FB2E72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B32A82-905E-43A2-8758-89635C9F7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75DF958-E3A0-4DB5-B1C2-82B409101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25A1-49BC-42DC-85C7-A3D3221FD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9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52972C-3D44-4D48-AED7-1B5EAEAC3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D125176-8009-41EA-B09B-C3E75FF5F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06F0B0-D06F-4DA4-8B06-B475E47F0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4800-820A-467A-84B5-E7291FB2E72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357B4FC-1FBF-449A-80DF-2B24E8D75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0788162-4E2D-4D84-B0B6-47EFDB656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25A1-49BC-42DC-85C7-A3D3221FD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2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B44575E-484B-4CF6-8673-E5F24495E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0BBBA41-7E60-42C0-A68C-A74A6D325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D7BC4CA-53E9-4D42-8195-38C6B8154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4800-820A-467A-84B5-E7291FB2E72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3641A85-18D4-4551-BDB7-A0CA7DE8A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6CBE55B-DC1E-474C-8FD2-84E949B3C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25A1-49BC-42DC-85C7-A3D3221FD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2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FC12CF-56C7-44E1-A06D-04926E2E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47482C-C1FD-433C-8FEF-D8093EB87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2127019-F405-4B38-955F-4E29C037E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4800-820A-467A-84B5-E7291FB2E72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7ADFF6-A6C0-4EBA-96CD-6D52E393C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294E144-3F54-4E83-A6E8-98494B26F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25A1-49BC-42DC-85C7-A3D3221FD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4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4AA04C-E67B-47B6-832A-5155CC0AC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3CDC1C6-CF4C-4152-935C-6DB3F6200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08F529-6128-4341-88B5-83A53730E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4800-820A-467A-84B5-E7291FB2E72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05B12B2-853D-4B31-91A2-A6DA9F6A2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17C1EC7-4EFF-4DB1-A5F8-E0B8EAB11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25A1-49BC-42DC-85C7-A3D3221FD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0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2755F6-0BBC-4E46-848A-1D277E26D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716169A-F4C9-42DC-8DDB-2EDE660929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4C5201E-DE88-4625-B224-EF3FE1C2F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4EE2852-F990-485A-9DB4-0FAD91D9B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4800-820A-467A-84B5-E7291FB2E72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56F4AE9-BC8E-4143-BF63-78E279BF8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84B9505-5565-4F18-B13C-91AF782AA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25A1-49BC-42DC-85C7-A3D3221FD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3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E5CCC7-A828-4692-A42D-0FE40556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C5371A5-58CB-4100-9781-176080A6B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CA78784-15F6-438E-B334-AA85FE97E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818E235-A50E-4FC8-9B32-8EBF695360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B56E0AB-358B-44B1-83EC-8B2872773D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8AD0DE1-1D8A-407C-8E88-2B9613B99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4800-820A-467A-84B5-E7291FB2E72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012A43E-222B-43A8-A3E0-E40DF6F5F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F339FD6-8665-4C6B-82B0-2A2F30003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25A1-49BC-42DC-85C7-A3D3221FD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9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26EC28-573D-4AF9-A29B-C2C430B74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781A2CE-540D-4925-A513-188AC217A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4800-820A-467A-84B5-E7291FB2E72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427FC52-7A38-4A83-B5B5-C756EE72C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50107DF-C97E-4034-820F-0C5537C5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25A1-49BC-42DC-85C7-A3D3221FD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0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F126C91-0397-490B-8CB5-CD57D184B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4800-820A-467A-84B5-E7291FB2E72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658E293-C541-4359-B906-4794DB20E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C6C427C-C2A6-46CE-B79B-02CCD3641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25A1-49BC-42DC-85C7-A3D3221FD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8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0B5C75-92DE-42E1-B3B6-E015EB02F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4565AF-BD99-47FC-B476-73676E8A1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993DE4A-EC83-4B7B-A9BF-C724088DD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BA29EE0-F7CE-4EBB-8EFE-D568B4AA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4800-820A-467A-84B5-E7291FB2E72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BADBDF4-3A69-403C-A062-A5AB7746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EC2563D-6C47-4F75-BD7A-7000A560F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25A1-49BC-42DC-85C7-A3D3221FD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2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5ADA83-2309-41E6-BDFD-C267A1BF1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6CA922F-1A43-4196-80DE-E61DA9EF68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25760C8-F4F4-4D36-B590-35C37E1FB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C816379-2E43-4A55-893F-4CFDEF117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4800-820A-467A-84B5-E7291FB2E72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E09DD35-97EA-4CD7-B167-6DD457675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D30CD43-5F86-46E6-A1ED-853E632B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25A1-49BC-42DC-85C7-A3D3221FD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4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5109779-DDAA-4060-A09C-5F0636B216E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A42FC6-95F1-4B71-9E86-DC32FBAAA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DE1B468-58D0-488B-A16E-0C42CBEA5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8D68C09-2A3F-4545-9DD2-E3CF825731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24800-820A-467A-84B5-E7291FB2E72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B41BFCD-8EA5-426F-985B-074CDE194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7344D71-7819-440A-8C31-8D7799C83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E25A1-49BC-42DC-85C7-A3D3221FD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7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0658F0DC-B436-46FF-AED6-F2CE1B72D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6717" y="1804340"/>
            <a:ext cx="3358565" cy="388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5C3C2F"/>
                </a:solidFill>
                <a:latin typeface="Gabriola" panose="04040605051002020D02" pitchFamily="82" charset="0"/>
              </a:rPr>
              <a:t>Заявка на участие</a:t>
            </a:r>
            <a:br>
              <a:rPr lang="ru-RU" sz="4400" dirty="0">
                <a:solidFill>
                  <a:srgbClr val="5C3C2F"/>
                </a:solidFill>
                <a:latin typeface="Gabriola" panose="04040605051002020D02" pitchFamily="82" charset="0"/>
              </a:rPr>
            </a:br>
            <a:r>
              <a:rPr lang="ru-RU" sz="4400" dirty="0">
                <a:solidFill>
                  <a:srgbClr val="5C3C2F"/>
                </a:solidFill>
                <a:latin typeface="Gabriola" panose="04040605051002020D02" pitchFamily="82" charset="0"/>
              </a:rPr>
              <a:t>в конкурсе</a:t>
            </a:r>
            <a:br>
              <a:rPr lang="ru-RU" sz="4400" dirty="0">
                <a:solidFill>
                  <a:srgbClr val="5C3C2F"/>
                </a:solidFill>
                <a:latin typeface="Gabriola" panose="04040605051002020D02" pitchFamily="82" charset="0"/>
              </a:rPr>
            </a:br>
            <a:r>
              <a:rPr lang="ru-RU" sz="4400" dirty="0">
                <a:solidFill>
                  <a:srgbClr val="5C3C2F"/>
                </a:solidFill>
                <a:latin typeface="Gabriola" panose="04040605051002020D02" pitchFamily="82" charset="0"/>
              </a:rPr>
              <a:t>«Мисс и Мистер </a:t>
            </a:r>
            <a:r>
              <a:rPr lang="ru-RU" sz="4400" dirty="0" err="1">
                <a:solidFill>
                  <a:srgbClr val="5C3C2F"/>
                </a:solidFill>
                <a:latin typeface="Gabriola" panose="04040605051002020D02" pitchFamily="82" charset="0"/>
              </a:rPr>
              <a:t>Комус</a:t>
            </a:r>
            <a:r>
              <a:rPr lang="ru-RU" sz="4400" dirty="0">
                <a:solidFill>
                  <a:srgbClr val="5C3C2F"/>
                </a:solidFill>
                <a:latin typeface="Gabriola" panose="04040605051002020D02" pitchFamily="82" charset="0"/>
              </a:rPr>
              <a:t>»</a:t>
            </a:r>
            <a:r>
              <a:rPr lang="ru-RU" sz="5400" dirty="0">
                <a:solidFill>
                  <a:srgbClr val="5C3C2F"/>
                </a:solidFill>
                <a:latin typeface="Gabriola" panose="04040605051002020D02" pitchFamily="82" charset="0"/>
              </a:rPr>
              <a:t/>
            </a:r>
            <a:br>
              <a:rPr lang="ru-RU" sz="5400" dirty="0">
                <a:solidFill>
                  <a:srgbClr val="5C3C2F"/>
                </a:solidFill>
                <a:latin typeface="Gabriola" panose="04040605051002020D02" pitchFamily="82" charset="0"/>
              </a:rPr>
            </a:br>
            <a:endParaRPr lang="ru-RU" sz="54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22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798">
        <p:fade/>
      </p:transition>
    </mc:Choice>
    <mc:Fallback xmlns="">
      <p:transition spd="med" advTm="37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E0B460-4AA0-4034-ADD9-FC3E3D5A6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763" y="1864309"/>
            <a:ext cx="6952560" cy="384403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5C3C2F"/>
                </a:solidFill>
                <a:latin typeface="Gabriola" panose="04040605051002020D02" pitchFamily="82" charset="0"/>
              </a:rPr>
              <a:t>Образование я получила в Российском Государственном Социальном Университете по профилю Экономика организаций и предприятий. </a:t>
            </a:r>
            <a:br>
              <a:rPr lang="ru-RU" dirty="0">
                <a:solidFill>
                  <a:srgbClr val="5C3C2F"/>
                </a:solidFill>
                <a:latin typeface="Gabriola" panose="04040605051002020D02" pitchFamily="82" charset="0"/>
              </a:rPr>
            </a:br>
            <a:r>
              <a:rPr lang="ru-RU" dirty="0">
                <a:solidFill>
                  <a:srgbClr val="5C3C2F"/>
                </a:solidFill>
                <a:latin typeface="Gabriola" panose="04040605051002020D02" pitchFamily="82" charset="0"/>
              </a:rPr>
              <a:t>После института работала секретарем в строительной фирме, потом  4 года руководителем административного отдела в юридической компании.</a:t>
            </a:r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32C0D987-03A5-4E3E-A464-8576980C6F48}"/>
              </a:ext>
            </a:extLst>
          </p:cNvPr>
          <p:cNvSpPr/>
          <p:nvPr/>
        </p:nvSpPr>
        <p:spPr>
          <a:xfrm>
            <a:off x="4218928" y="41663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b="1" dirty="0">
                <a:solidFill>
                  <a:srgbClr val="5C3C2F"/>
                </a:solidFill>
                <a:latin typeface="Gabriola" panose="04040605051002020D02" pitchFamily="82" charset="0"/>
              </a:rPr>
              <a:t>Образование и карьера.</a:t>
            </a:r>
            <a:r>
              <a:rPr lang="ru-RU" dirty="0">
                <a:solidFill>
                  <a:srgbClr val="5C3C2F"/>
                </a:solidFill>
                <a:latin typeface="Mistral" panose="03090702030407020403" pitchFamily="66" charset="0"/>
              </a:rPr>
              <a:t/>
            </a:r>
            <a:br>
              <a:rPr lang="ru-RU" dirty="0">
                <a:solidFill>
                  <a:srgbClr val="5C3C2F"/>
                </a:solidFill>
                <a:latin typeface="Mistral" panose="03090702030407020403" pitchFamily="66" charset="0"/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2EB9D2B-672A-4CA5-9CAE-5AA40FB7C7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7084" y="1411547"/>
            <a:ext cx="3158689" cy="474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092">
        <p:fade/>
      </p:transition>
    </mc:Choice>
    <mc:Fallback xmlns="">
      <p:transition spd="med" advTm="130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E0B460-4AA0-4034-ADD9-FC3E3D5A6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192" y="1482572"/>
            <a:ext cx="5596008" cy="48915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5C3C2F"/>
                </a:solidFill>
                <a:latin typeface="Gabriola" panose="04040605051002020D02" pitchFamily="82" charset="0"/>
              </a:rPr>
              <a:t>За 6 лет я получила много опыта, который с удовольствием теперь применяю в Компании </a:t>
            </a:r>
            <a:r>
              <a:rPr lang="ru-RU" dirty="0" err="1">
                <a:solidFill>
                  <a:srgbClr val="5C3C2F"/>
                </a:solidFill>
                <a:latin typeface="Gabriola" panose="04040605051002020D02" pitchFamily="82" charset="0"/>
              </a:rPr>
              <a:t>Комус</a:t>
            </a:r>
            <a:r>
              <a:rPr lang="ru-RU" dirty="0">
                <a:solidFill>
                  <a:srgbClr val="5C3C2F"/>
                </a:solidFill>
                <a:latin typeface="Gabriola" panose="04040605051002020D02" pitchFamily="82" charset="0"/>
              </a:rPr>
              <a:t>!</a:t>
            </a:r>
            <a:br>
              <a:rPr lang="ru-RU" dirty="0">
                <a:solidFill>
                  <a:srgbClr val="5C3C2F"/>
                </a:solidFill>
                <a:latin typeface="Gabriola" panose="04040605051002020D02" pitchFamily="82" charset="0"/>
              </a:rPr>
            </a:br>
            <a:r>
              <a:rPr lang="ru-RU" dirty="0">
                <a:solidFill>
                  <a:srgbClr val="5C3C2F"/>
                </a:solidFill>
                <a:latin typeface="Gabriola" panose="04040605051002020D02" pitchFamily="82" charset="0"/>
              </a:rPr>
              <a:t>Я очень рада началу моей карьеры в этой компании, потому что я точно уверена, что с </a:t>
            </a:r>
            <a:r>
              <a:rPr lang="ru-RU" dirty="0" err="1">
                <a:solidFill>
                  <a:srgbClr val="5C3C2F"/>
                </a:solidFill>
                <a:latin typeface="Gabriola" panose="04040605051002020D02" pitchFamily="82" charset="0"/>
              </a:rPr>
              <a:t>Комусом</a:t>
            </a:r>
            <a:r>
              <a:rPr lang="ru-RU" dirty="0">
                <a:solidFill>
                  <a:srgbClr val="5C3C2F"/>
                </a:solidFill>
                <a:latin typeface="Gabriola" panose="04040605051002020D02" pitchFamily="82" charset="0"/>
              </a:rPr>
              <a:t> я смогу достигнуть своих целей.</a:t>
            </a:r>
            <a:endParaRPr lang="en-US" dirty="0">
              <a:latin typeface="Gabriola" panose="04040605051002020D02" pitchFamily="8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FF62821-F0C7-4839-98C6-E96B019C9D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6351" y="1326102"/>
            <a:ext cx="3903399" cy="520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2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575">
        <p:fade/>
      </p:transition>
    </mc:Choice>
    <mc:Fallback xmlns="">
      <p:transition spd="med" advTm="105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E0B460-4AA0-4034-ADD9-FC3E3D5A6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24" y="1660124"/>
            <a:ext cx="6161103" cy="4572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5C3C2F"/>
                </a:solidFill>
                <a:latin typeface="Gabriola" panose="04040605051002020D02" pitchFamily="82" charset="0"/>
              </a:rPr>
              <a:t>В этом году я очень хочу получить права, я мечтаю начать водить машину.</a:t>
            </a:r>
            <a:br>
              <a:rPr lang="ru-RU" dirty="0">
                <a:solidFill>
                  <a:srgbClr val="5C3C2F"/>
                </a:solidFill>
                <a:latin typeface="Gabriola" panose="04040605051002020D02" pitchFamily="82" charset="0"/>
              </a:rPr>
            </a:br>
            <a:r>
              <a:rPr lang="ru-RU" dirty="0">
                <a:solidFill>
                  <a:srgbClr val="5C3C2F"/>
                </a:solidFill>
                <a:latin typeface="Gabriola" panose="04040605051002020D02" pitchFamily="82" charset="0"/>
              </a:rPr>
              <a:t>Помимо этого, я должна закончить ремонт в квартире и переехать, посетить 3 новые страны, освоить езду на лыжах, развивать свою волонтерскую деятельность и конечно, победить в конкурсе «Мисс и Мистер </a:t>
            </a:r>
            <a:r>
              <a:rPr lang="ru-RU" dirty="0" err="1">
                <a:solidFill>
                  <a:srgbClr val="5C3C2F"/>
                </a:solidFill>
                <a:latin typeface="Gabriola" panose="04040605051002020D02" pitchFamily="82" charset="0"/>
              </a:rPr>
              <a:t>Комус</a:t>
            </a:r>
            <a:r>
              <a:rPr lang="ru-RU" dirty="0">
                <a:solidFill>
                  <a:srgbClr val="5C3C2F"/>
                </a:solidFill>
                <a:latin typeface="Gabriola" panose="04040605051002020D02" pitchFamily="82" charset="0"/>
              </a:rPr>
              <a:t>»!</a:t>
            </a:r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32C0D987-03A5-4E3E-A464-8576980C6F48}"/>
              </a:ext>
            </a:extLst>
          </p:cNvPr>
          <p:cNvSpPr/>
          <p:nvPr/>
        </p:nvSpPr>
        <p:spPr>
          <a:xfrm>
            <a:off x="4320466" y="54376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b="1" dirty="0">
                <a:solidFill>
                  <a:srgbClr val="5C3C2F"/>
                </a:solidFill>
                <a:latin typeface="Gabriola" panose="04040605051002020D02" pitchFamily="82" charset="0"/>
              </a:rPr>
              <a:t>Цели на 2022 год</a:t>
            </a:r>
            <a:r>
              <a:rPr lang="ru-RU" sz="4800" dirty="0">
                <a:solidFill>
                  <a:srgbClr val="5C3C2F"/>
                </a:solidFill>
                <a:latin typeface="Mistral" panose="03090702030407020403" pitchFamily="66" charset="0"/>
              </a:rPr>
              <a:t>.</a:t>
            </a:r>
            <a:r>
              <a:rPr lang="ru-RU" dirty="0">
                <a:solidFill>
                  <a:srgbClr val="5C3C2F"/>
                </a:solidFill>
                <a:latin typeface="Mistral" panose="03090702030407020403" pitchFamily="66" charset="0"/>
              </a:rPr>
              <a:t/>
            </a:r>
            <a:br>
              <a:rPr lang="ru-RU" dirty="0">
                <a:solidFill>
                  <a:srgbClr val="5C3C2F"/>
                </a:solidFill>
                <a:latin typeface="Mistral" panose="03090702030407020403" pitchFamily="66" charset="0"/>
              </a:rPr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7EF0ACE-C880-483A-AE1B-AB7EBC0037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066" y="1162372"/>
            <a:ext cx="4195791" cy="518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4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557">
        <p:fade/>
      </p:transition>
    </mc:Choice>
    <mc:Fallback xmlns="">
      <p:transition spd="med" advTm="175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0658F0DC-B436-46FF-AED6-F2CE1B72D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6717" y="2798033"/>
            <a:ext cx="3358565" cy="2059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5C3C2F"/>
                </a:solidFill>
                <a:latin typeface="Gabriola" panose="04040605051002020D02" pitchFamily="82" charset="0"/>
              </a:rPr>
              <a:t>Спасибо за внимание!</a:t>
            </a:r>
            <a:r>
              <a:rPr lang="ru-RU" sz="5400" dirty="0">
                <a:solidFill>
                  <a:srgbClr val="5C3C2F"/>
                </a:solidFill>
                <a:latin typeface="Mistral" panose="03090702030407020403" pitchFamily="66" charset="0"/>
              </a:rPr>
              <a:t/>
            </a:r>
            <a:br>
              <a:rPr lang="ru-RU" sz="5400" dirty="0">
                <a:solidFill>
                  <a:srgbClr val="5C3C2F"/>
                </a:solidFill>
                <a:latin typeface="Mistral" panose="03090702030407020403" pitchFamily="66" charset="0"/>
              </a:rPr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83042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46">
        <p:fade/>
      </p:transition>
    </mc:Choice>
    <mc:Fallback xmlns="">
      <p:transition spd="med" advTm="40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E0B460-4AA0-4034-ADD9-FC3E3D5A6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557" y="460276"/>
            <a:ext cx="4534268" cy="5937448"/>
          </a:xfrm>
        </p:spPr>
        <p:txBody>
          <a:bodyPr>
            <a:normAutofit fontScale="90000"/>
          </a:bodyPr>
          <a:lstStyle/>
          <a:p>
            <a:pPr algn="ctr">
              <a:lnSpc>
                <a:spcPts val="4000"/>
              </a:lnSpc>
            </a:pPr>
            <a:r>
              <a:rPr lang="ru-RU" dirty="0">
                <a:solidFill>
                  <a:srgbClr val="5C3C2F"/>
                </a:solidFill>
                <a:latin typeface="Mistral" panose="03090702030407020403" pitchFamily="66" charset="0"/>
              </a:rPr>
              <a:t/>
            </a:r>
            <a:br>
              <a:rPr lang="ru-RU" dirty="0">
                <a:solidFill>
                  <a:srgbClr val="5C3C2F"/>
                </a:solidFill>
                <a:latin typeface="Mistral" panose="03090702030407020403" pitchFamily="66" charset="0"/>
              </a:rPr>
            </a:br>
            <a:r>
              <a:rPr lang="ru-RU" dirty="0">
                <a:solidFill>
                  <a:srgbClr val="5C3C2F"/>
                </a:solidFill>
                <a:latin typeface="Gabriola" panose="04040605051002020D02" pitchFamily="82" charset="0"/>
              </a:rPr>
              <a:t>Очаровательный и привлекательный, двадцатичетырёхлетний помощник начальника службы ДКРП УМ КС в компании </a:t>
            </a:r>
            <a:r>
              <a:rPr lang="ru-RU" dirty="0" err="1">
                <a:solidFill>
                  <a:srgbClr val="5C3C2F"/>
                </a:solidFill>
                <a:latin typeface="Gabriola" panose="04040605051002020D02" pitchFamily="82" charset="0"/>
              </a:rPr>
              <a:t>Комус</a:t>
            </a:r>
            <a:r>
              <a:rPr lang="ru-RU" dirty="0">
                <a:solidFill>
                  <a:srgbClr val="5C3C2F"/>
                </a:solidFill>
                <a:latin typeface="Gabriola" panose="04040605051002020D02" pitchFamily="82" charset="0"/>
              </a:rPr>
              <a:t>! Работаю в компании 3 месяца. Зовут меня Федулова Ирина. Мой рост 170 см, вес 48 кг. </a:t>
            </a:r>
            <a:endParaRPr lang="en-US" dirty="0">
              <a:latin typeface="Gabriola" panose="04040605051002020D02" pitchFamily="82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56BBE56-D31C-4B1E-BFDC-D375C72894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825" y="1395156"/>
            <a:ext cx="3751926" cy="5002568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32C0D987-03A5-4E3E-A464-8576980C6F48}"/>
              </a:ext>
            </a:extLst>
          </p:cNvPr>
          <p:cNvSpPr/>
          <p:nvPr/>
        </p:nvSpPr>
        <p:spPr>
          <a:xfrm>
            <a:off x="4218928" y="41663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b="1" dirty="0">
                <a:solidFill>
                  <a:srgbClr val="5C3C2F"/>
                </a:solidFill>
                <a:latin typeface="Gabriola" panose="04040605051002020D02" pitchFamily="82" charset="0"/>
              </a:rPr>
              <a:t>Немного о себе. </a:t>
            </a:r>
            <a:r>
              <a:rPr lang="ru-RU" dirty="0">
                <a:solidFill>
                  <a:srgbClr val="5C3C2F"/>
                </a:solidFill>
                <a:latin typeface="Mistral" panose="03090702030407020403" pitchFamily="66" charset="0"/>
              </a:rPr>
              <a:t/>
            </a:r>
            <a:br>
              <a:rPr lang="ru-RU" dirty="0">
                <a:solidFill>
                  <a:srgbClr val="5C3C2F"/>
                </a:solidFill>
                <a:latin typeface="Mistral" panose="03090702030407020403" pitchFamily="66" charset="0"/>
              </a:rPr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4177DD6-8A9F-43B6-AB21-87242F53D1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49" y="1395156"/>
            <a:ext cx="3543308" cy="500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9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088">
        <p:fade/>
      </p:transition>
    </mc:Choice>
    <mc:Fallback xmlns="">
      <p:transition spd="med" advTm="110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E0B460-4AA0-4034-ADD9-FC3E3D5A6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799" y="1208472"/>
            <a:ext cx="4880606" cy="444105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5C3C2F"/>
                </a:solidFill>
                <a:latin typeface="Mistral" panose="03090702030407020403" pitchFamily="66" charset="0"/>
              </a:rPr>
              <a:t/>
            </a:r>
            <a:br>
              <a:rPr lang="ru-RU" dirty="0">
                <a:solidFill>
                  <a:srgbClr val="5C3C2F"/>
                </a:solidFill>
                <a:latin typeface="Mistral" panose="03090702030407020403" pitchFamily="66" charset="0"/>
              </a:rPr>
            </a:br>
            <a:r>
              <a:rPr lang="ru-RU" dirty="0">
                <a:solidFill>
                  <a:srgbClr val="5C3C2F"/>
                </a:solidFill>
                <a:latin typeface="Gabriola" panose="04040605051002020D02" pitchFamily="82" charset="0"/>
              </a:rPr>
              <a:t>В моей жизни есть несколько вещей, которые меня вдохновляют - Спорт, Путешествия и Танцы. Это то, чем я живу!</a:t>
            </a:r>
            <a:endParaRPr lang="en-US" dirty="0">
              <a:latin typeface="Gabriola" panose="04040605051002020D02" pitchFamily="82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BD8A4DD-5BA3-4B38-8AC5-31226DAB7B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423831" y="4242713"/>
            <a:ext cx="2971800" cy="198119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F626E86-2CAF-4FD3-9A07-2128BC5171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706" y="115986"/>
            <a:ext cx="2262961" cy="339132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E3221A6-BB6F-4BF8-B55E-FB97F1CF9A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352" y="1811651"/>
            <a:ext cx="2878407" cy="383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E0B460-4AA0-4034-ADD9-FC3E3D5A6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126" y="739065"/>
            <a:ext cx="6274108" cy="5379869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5C3C2F"/>
                </a:solidFill>
                <a:latin typeface="Mistral" panose="03090702030407020403" pitchFamily="66" charset="0"/>
              </a:rPr>
              <a:t/>
            </a:r>
            <a:br>
              <a:rPr lang="ru-RU" sz="3200" dirty="0">
                <a:solidFill>
                  <a:srgbClr val="5C3C2F"/>
                </a:solidFill>
                <a:latin typeface="Mistral" panose="03090702030407020403" pitchFamily="66" charset="0"/>
              </a:rPr>
            </a:br>
            <a:r>
              <a:rPr lang="ru-RU" sz="3200" dirty="0">
                <a:solidFill>
                  <a:srgbClr val="5C3C2F"/>
                </a:solidFill>
                <a:latin typeface="Gabriola" panose="04040605051002020D02" pitchFamily="82" charset="0"/>
              </a:rPr>
              <a:t>С детства я была очень творческим ребенком, </a:t>
            </a:r>
            <a:br>
              <a:rPr lang="ru-RU" sz="3200" dirty="0">
                <a:solidFill>
                  <a:srgbClr val="5C3C2F"/>
                </a:solidFill>
                <a:latin typeface="Gabriola" panose="04040605051002020D02" pitchFamily="82" charset="0"/>
              </a:rPr>
            </a:br>
            <a:r>
              <a:rPr lang="ru-RU" sz="3200" dirty="0">
                <a:solidFill>
                  <a:srgbClr val="5C3C2F"/>
                </a:solidFill>
                <a:latin typeface="Gabriola" panose="04040605051002020D02" pitchFamily="82" charset="0"/>
              </a:rPr>
              <a:t>поэтому мама отдала меня в школе на занятия латино-американскими танцами, куда я с удовольствием ходила 5 лет.</a:t>
            </a:r>
            <a:br>
              <a:rPr lang="ru-RU" sz="3200" dirty="0">
                <a:solidFill>
                  <a:srgbClr val="5C3C2F"/>
                </a:solidFill>
                <a:latin typeface="Gabriola" panose="04040605051002020D02" pitchFamily="82" charset="0"/>
              </a:rPr>
            </a:br>
            <a:r>
              <a:rPr lang="ru-RU" sz="3200" dirty="0">
                <a:solidFill>
                  <a:srgbClr val="5C3C2F"/>
                </a:solidFill>
                <a:latin typeface="Gabriola" panose="04040605051002020D02" pitchFamily="82" charset="0"/>
              </a:rPr>
              <a:t>Помимо этого, в школьные годы я 4 года занималась пением, выступала в ансамбле «Мечта», мы ездили по конкурсам и часто занимали призовые места. Сейчас, во взрослом возрасте, я все также люблю петь и танцевать, хожу в студию на танцы, когда есть свободное время, и пою с друзьями в караоке.</a:t>
            </a:r>
            <a:endParaRPr lang="en-US" sz="3200" dirty="0">
              <a:latin typeface="Gabriola" panose="04040605051002020D02" pitchFamily="8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03A541D-7C72-478D-AFC9-C6A8BD3D0C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250314" y="1804386"/>
            <a:ext cx="4332303" cy="32492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CF3229E-7805-41B8-BAB7-B8482FC7BCEC}"/>
              </a:ext>
            </a:extLst>
          </p:cNvPr>
          <p:cNvSpPr txBox="1"/>
          <p:nvPr/>
        </p:nvSpPr>
        <p:spPr>
          <a:xfrm>
            <a:off x="8877669" y="5225819"/>
            <a:ext cx="102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2014 год</a:t>
            </a:r>
          </a:p>
        </p:txBody>
      </p:sp>
    </p:spTree>
    <p:extLst>
      <p:ext uri="{BB962C8B-B14F-4D97-AF65-F5344CB8AC3E}">
        <p14:creationId xmlns:p14="http://schemas.microsoft.com/office/powerpoint/2010/main" val="80715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000">
        <p:fade/>
      </p:transition>
    </mc:Choice>
    <mc:Fallback xmlns="">
      <p:transition spd="med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E0B460-4AA0-4034-ADD9-FC3E3D5A6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824" y="1615736"/>
            <a:ext cx="5906727" cy="384403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5C3C2F"/>
                </a:solidFill>
                <a:latin typeface="Mistral" panose="03090702030407020403" pitchFamily="66" charset="0"/>
              </a:rPr>
              <a:t/>
            </a:r>
            <a:br>
              <a:rPr lang="ru-RU" dirty="0">
                <a:solidFill>
                  <a:srgbClr val="5C3C2F"/>
                </a:solidFill>
                <a:latin typeface="Mistral" panose="03090702030407020403" pitchFamily="66" charset="0"/>
              </a:rPr>
            </a:br>
            <a:r>
              <a:rPr lang="ru-RU" dirty="0">
                <a:solidFill>
                  <a:srgbClr val="5C3C2F"/>
                </a:solidFill>
                <a:latin typeface="Gabriola" panose="04040605051002020D02" pitchFamily="82" charset="0"/>
              </a:rPr>
              <a:t>Я очень люблю заниматься спортом. Хожу в спорт зал, чтобы поддерживать себя в </a:t>
            </a:r>
            <a:r>
              <a:rPr lang="ru-RU" dirty="0" err="1">
                <a:solidFill>
                  <a:srgbClr val="5C3C2F"/>
                </a:solidFill>
                <a:latin typeface="Gabriola" panose="04040605051002020D02" pitchFamily="82" charset="0"/>
              </a:rPr>
              <a:t>форме,но</a:t>
            </a:r>
            <a:r>
              <a:rPr lang="ru-RU" dirty="0">
                <a:solidFill>
                  <a:srgbClr val="5C3C2F"/>
                </a:solidFill>
                <a:latin typeface="Gabriola" panose="04040605051002020D02" pitchFamily="82" charset="0"/>
              </a:rPr>
              <a:t> главная моя страсть это сноуборд. Два года назад я встала на него и поняла, как это круто! Теперь, каждый год мы с друзьями ездим на горнолыжные курорты кататься в горы!</a:t>
            </a:r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32C0D987-03A5-4E3E-A464-8576980C6F48}"/>
              </a:ext>
            </a:extLst>
          </p:cNvPr>
          <p:cNvSpPr/>
          <p:nvPr/>
        </p:nvSpPr>
        <p:spPr>
          <a:xfrm>
            <a:off x="4218928" y="416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5C3C2F"/>
                </a:solidFill>
                <a:latin typeface="Mistral" panose="03090702030407020403" pitchFamily="66" charset="0"/>
              </a:rPr>
              <a:t/>
            </a:r>
            <a:br>
              <a:rPr lang="ru-RU" dirty="0">
                <a:solidFill>
                  <a:srgbClr val="5C3C2F"/>
                </a:solidFill>
                <a:latin typeface="Mistral" panose="03090702030407020403" pitchFamily="66" charset="0"/>
              </a:rPr>
            </a:b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DF7EE8F-1BF8-4E54-BED2-B2634298067A}"/>
              </a:ext>
            </a:extLst>
          </p:cNvPr>
          <p:cNvSpPr txBox="1">
            <a:spLocks/>
          </p:cNvSpPr>
          <p:nvPr/>
        </p:nvSpPr>
        <p:spPr>
          <a:xfrm>
            <a:off x="3896062" y="33629"/>
            <a:ext cx="4012706" cy="1054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573119"/>
                </a:solidFill>
                <a:latin typeface="Gabriola" panose="04040605051002020D02" pitchFamily="82" charset="0"/>
              </a:rPr>
              <a:t>Спорт - это жизнь!</a:t>
            </a:r>
            <a:endParaRPr lang="en-US" b="1" dirty="0">
              <a:solidFill>
                <a:srgbClr val="573119"/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E106596-55BE-4610-8BA6-F27F3A49AE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6120" y="1028853"/>
            <a:ext cx="4125466" cy="550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5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E0B460-4AA0-4034-ADD9-FC3E3D5A6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1169" y="364828"/>
            <a:ext cx="4909662" cy="566485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5C3C2F"/>
                </a:solidFill>
                <a:latin typeface="Gabriola" panose="04040605051002020D02" pitchFamily="82" charset="0"/>
              </a:rPr>
              <a:t/>
            </a:r>
            <a:br>
              <a:rPr lang="ru-RU" dirty="0">
                <a:solidFill>
                  <a:srgbClr val="5C3C2F"/>
                </a:solidFill>
                <a:latin typeface="Gabriola" panose="04040605051002020D02" pitchFamily="82" charset="0"/>
              </a:rPr>
            </a:br>
            <a:r>
              <a:rPr lang="ru-RU" dirty="0">
                <a:solidFill>
                  <a:srgbClr val="5C3C2F"/>
                </a:solidFill>
                <a:latin typeface="Gabriola" panose="04040605051002020D02" pitchFamily="82" charset="0"/>
              </a:rPr>
              <a:t>Каждое лето, я стараюсь как можно активнее проводить свои выходные. Самые мои любимые активности в летнюю пору: катание на велосипеде, роликах и сапе.</a:t>
            </a:r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32C0D987-03A5-4E3E-A464-8576980C6F48}"/>
              </a:ext>
            </a:extLst>
          </p:cNvPr>
          <p:cNvSpPr/>
          <p:nvPr/>
        </p:nvSpPr>
        <p:spPr>
          <a:xfrm>
            <a:off x="4218928" y="416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5C3C2F"/>
                </a:solidFill>
                <a:latin typeface="Mistral" panose="03090702030407020403" pitchFamily="66" charset="0"/>
              </a:rPr>
              <a:t/>
            </a:r>
            <a:br>
              <a:rPr lang="ru-RU" dirty="0">
                <a:solidFill>
                  <a:srgbClr val="5C3C2F"/>
                </a:solidFill>
                <a:latin typeface="Mistral" panose="03090702030407020403" pitchFamily="66" charset="0"/>
              </a:rPr>
            </a:b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DF7EE8F-1BF8-4E54-BED2-B2634298067A}"/>
              </a:ext>
            </a:extLst>
          </p:cNvPr>
          <p:cNvSpPr txBox="1">
            <a:spLocks/>
          </p:cNvSpPr>
          <p:nvPr/>
        </p:nvSpPr>
        <p:spPr>
          <a:xfrm>
            <a:off x="3797911" y="160703"/>
            <a:ext cx="4012706" cy="1054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srgbClr val="573119"/>
              </a:solidFill>
              <a:latin typeface="Mistral" panose="03090702030407020403" pitchFamily="66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183AACB-141E-444D-8428-43332A3CAB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652" y="1878559"/>
            <a:ext cx="3249258" cy="47086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BD43165-E2AB-43F8-B1C9-4AFF5AEC74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1056" y="160703"/>
            <a:ext cx="3462291" cy="461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0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727">
        <p:fade/>
      </p:transition>
    </mc:Choice>
    <mc:Fallback xmlns="">
      <p:transition spd="med" advTm="97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E0B460-4AA0-4034-ADD9-FC3E3D5A6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244" y="1202923"/>
            <a:ext cx="7278017" cy="61566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5C3C2F"/>
                </a:solidFill>
                <a:latin typeface="Mistral" panose="03090702030407020403" pitchFamily="66" charset="0"/>
              </a:rPr>
              <a:t/>
            </a:r>
            <a:br>
              <a:rPr lang="ru-RU" dirty="0">
                <a:solidFill>
                  <a:srgbClr val="5C3C2F"/>
                </a:solidFill>
                <a:latin typeface="Mistral" panose="03090702030407020403" pitchFamily="66" charset="0"/>
              </a:rPr>
            </a:br>
            <a:r>
              <a:rPr lang="ru-RU" dirty="0">
                <a:solidFill>
                  <a:srgbClr val="5C3C2F"/>
                </a:solidFill>
                <a:latin typeface="Mistral" panose="03090702030407020403" pitchFamily="66" charset="0"/>
              </a:rPr>
              <a:t>  </a:t>
            </a:r>
            <a:r>
              <a:rPr lang="ru-RU" dirty="0">
                <a:solidFill>
                  <a:srgbClr val="5C3C2F"/>
                </a:solidFill>
                <a:latin typeface="Gabriola" panose="04040605051002020D02" pitchFamily="82" charset="0"/>
              </a:rPr>
              <a:t>Самые большие впечатления в своей жизни я беру от путешествий.</a:t>
            </a:r>
            <a:br>
              <a:rPr lang="ru-RU" dirty="0">
                <a:solidFill>
                  <a:srgbClr val="5C3C2F"/>
                </a:solidFill>
                <a:latin typeface="Gabriola" panose="04040605051002020D02" pitchFamily="82" charset="0"/>
              </a:rPr>
            </a:br>
            <a:r>
              <a:rPr lang="ru-RU" dirty="0">
                <a:solidFill>
                  <a:srgbClr val="5C3C2F"/>
                </a:solidFill>
                <a:latin typeface="Gabriola" panose="04040605051002020D02" pitchFamily="82" charset="0"/>
              </a:rPr>
              <a:t>Я мечтаю побывать во всех странах мира! В моем списке уже есть такие страны как: Израиль, Таиланд, Индия, Турция, Саудовская Аравия, Египет, Болгария. В этом году я планирую побывать еще в 3 странах: Испании, Италии и Румынии.</a:t>
            </a:r>
            <a:br>
              <a:rPr lang="ru-RU" dirty="0">
                <a:solidFill>
                  <a:srgbClr val="5C3C2F"/>
                </a:solidFill>
                <a:latin typeface="Gabriola" panose="04040605051002020D02" pitchFamily="82" charset="0"/>
              </a:rPr>
            </a:br>
            <a:r>
              <a:rPr lang="ru-RU" dirty="0">
                <a:solidFill>
                  <a:srgbClr val="5C3C2F"/>
                </a:solidFill>
                <a:latin typeface="Mistral" panose="03090702030407020403" pitchFamily="66" charset="0"/>
              </a:rPr>
              <a:t/>
            </a:r>
            <a:br>
              <a:rPr lang="ru-RU" dirty="0">
                <a:solidFill>
                  <a:srgbClr val="5C3C2F"/>
                </a:solidFill>
                <a:latin typeface="Mistral" panose="03090702030407020403" pitchFamily="66" charset="0"/>
              </a:rPr>
            </a:br>
            <a:endParaRPr lang="en-US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32C0D987-03A5-4E3E-A464-8576980C6F48}"/>
              </a:ext>
            </a:extLst>
          </p:cNvPr>
          <p:cNvSpPr/>
          <p:nvPr/>
        </p:nvSpPr>
        <p:spPr>
          <a:xfrm>
            <a:off x="5310881" y="299114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b="1" dirty="0">
                <a:solidFill>
                  <a:srgbClr val="5C3C2F"/>
                </a:solidFill>
                <a:latin typeface="Gabriola" panose="04040605051002020D02" pitchFamily="82" charset="0"/>
              </a:rPr>
              <a:t>Путешествия</a:t>
            </a:r>
            <a:r>
              <a:rPr lang="ru-RU" sz="4800" dirty="0">
                <a:solidFill>
                  <a:srgbClr val="5C3C2F"/>
                </a:solidFill>
                <a:latin typeface="Mistral" panose="03090702030407020403" pitchFamily="66" charset="0"/>
              </a:rPr>
              <a:t>.</a:t>
            </a:r>
            <a:r>
              <a:rPr lang="ru-RU" dirty="0">
                <a:solidFill>
                  <a:srgbClr val="5C3C2F"/>
                </a:solidFill>
                <a:latin typeface="Mistral" panose="03090702030407020403" pitchFamily="66" charset="0"/>
              </a:rPr>
              <a:t/>
            </a:r>
            <a:br>
              <a:rPr lang="ru-RU" dirty="0">
                <a:solidFill>
                  <a:srgbClr val="5C3C2F"/>
                </a:solidFill>
                <a:latin typeface="Mistral" panose="03090702030407020403" pitchFamily="66" charset="0"/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226495D-87B7-4196-A612-3C8A9ED8D4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00" y="3495023"/>
            <a:ext cx="2442333" cy="32564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9629DDE-1B80-4B9C-91B8-15DF0E4CD0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44" y="106532"/>
            <a:ext cx="2445489" cy="343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6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661">
        <p:fade/>
      </p:transition>
    </mc:Choice>
    <mc:Fallback xmlns="">
      <p:transition spd="med" advTm="186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E0B460-4AA0-4034-ADD9-FC3E3D5A6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724" y="899744"/>
            <a:ext cx="6096000" cy="531883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5C3C2F"/>
                </a:solidFill>
                <a:latin typeface="Gabriola" panose="04040605051002020D02" pitchFamily="82" charset="0"/>
              </a:rPr>
              <a:t>Я – волонтер. Начала</a:t>
            </a:r>
            <a:br>
              <a:rPr lang="ru-RU" dirty="0">
                <a:solidFill>
                  <a:srgbClr val="5C3C2F"/>
                </a:solidFill>
                <a:latin typeface="Gabriola" panose="04040605051002020D02" pitchFamily="82" charset="0"/>
              </a:rPr>
            </a:br>
            <a:r>
              <a:rPr lang="ru-RU" dirty="0">
                <a:solidFill>
                  <a:srgbClr val="5C3C2F"/>
                </a:solidFill>
                <a:latin typeface="Gabriola" panose="04040605051002020D02" pitchFamily="82" charset="0"/>
              </a:rPr>
              <a:t> заниматься этим ещё в школе. В 10-11 классах я была председателем штаба детского движения: мы сажали деревья, ездили в дома престарелых с новогодними концертами, устраивали сборы батареек и так далее.</a:t>
            </a:r>
            <a:br>
              <a:rPr lang="ru-RU" dirty="0">
                <a:solidFill>
                  <a:srgbClr val="5C3C2F"/>
                </a:solidFill>
                <a:latin typeface="Gabriola" panose="04040605051002020D02" pitchFamily="82" charset="0"/>
              </a:rPr>
            </a:br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32C0D987-03A5-4E3E-A464-8576980C6F48}"/>
              </a:ext>
            </a:extLst>
          </p:cNvPr>
          <p:cNvSpPr/>
          <p:nvPr/>
        </p:nvSpPr>
        <p:spPr>
          <a:xfrm>
            <a:off x="4218928" y="41663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b="1" dirty="0">
                <a:solidFill>
                  <a:srgbClr val="5C3C2F"/>
                </a:solidFill>
                <a:latin typeface="Gabriola" panose="04040605051002020D02" pitchFamily="82" charset="0"/>
              </a:rPr>
              <a:t>Социальная жизнь</a:t>
            </a:r>
            <a:r>
              <a:rPr lang="ru-RU" sz="4800" dirty="0">
                <a:solidFill>
                  <a:srgbClr val="5C3C2F"/>
                </a:solidFill>
                <a:latin typeface="Gabriola" panose="04040605051002020D02" pitchFamily="82" charset="0"/>
              </a:rPr>
              <a:t>.</a:t>
            </a:r>
            <a:r>
              <a:rPr lang="ru-RU" dirty="0">
                <a:solidFill>
                  <a:srgbClr val="5C3C2F"/>
                </a:solidFill>
                <a:latin typeface="Mistral" panose="03090702030407020403" pitchFamily="66" charset="0"/>
              </a:rPr>
              <a:t/>
            </a:r>
            <a:br>
              <a:rPr lang="ru-RU" dirty="0">
                <a:solidFill>
                  <a:srgbClr val="5C3C2F"/>
                </a:solidFill>
                <a:latin typeface="Mistral" panose="03090702030407020403" pitchFamily="66" charset="0"/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DC4E525-75D2-466F-A345-DED83F6F2B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147542" y="1711450"/>
            <a:ext cx="5541885" cy="4156414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2A93220F-178B-49D4-A8A6-E36BC1E3F6B8}"/>
              </a:ext>
            </a:extLst>
          </p:cNvPr>
          <p:cNvSpPr txBox="1">
            <a:spLocks/>
          </p:cNvSpPr>
          <p:nvPr/>
        </p:nvSpPr>
        <p:spPr>
          <a:xfrm>
            <a:off x="654913" y="5385556"/>
            <a:ext cx="7554158" cy="1705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5C3C2F"/>
                </a:solidFill>
                <a:latin typeface="Gabriola" panose="04040605051002020D02" pitchFamily="82" charset="0"/>
              </a:rPr>
              <a:t>Сейчас, я много своего времени уделяю помощи бездомным животным</a:t>
            </a:r>
            <a:r>
              <a:rPr lang="ru-RU" dirty="0">
                <a:solidFill>
                  <a:srgbClr val="5C3C2F"/>
                </a:solidFill>
                <a:latin typeface="Mistral" panose="03090702030407020403" pitchFamily="66" charset="0"/>
              </a:rPr>
              <a:t>.</a:t>
            </a:r>
            <a:br>
              <a:rPr lang="ru-RU" dirty="0">
                <a:solidFill>
                  <a:srgbClr val="5C3C2F"/>
                </a:solidFill>
                <a:latin typeface="Mistral" panose="03090702030407020403" pitchFamily="66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81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520">
        <p:fade/>
      </p:transition>
    </mc:Choice>
    <mc:Fallback xmlns="">
      <p:transition spd="med" advTm="165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32C0D987-03A5-4E3E-A464-8576980C6F48}"/>
              </a:ext>
            </a:extLst>
          </p:cNvPr>
          <p:cNvSpPr/>
          <p:nvPr/>
        </p:nvSpPr>
        <p:spPr>
          <a:xfrm>
            <a:off x="4822610" y="165950"/>
            <a:ext cx="6096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b="1" dirty="0" err="1">
                <a:solidFill>
                  <a:srgbClr val="5C3C2F"/>
                </a:solidFill>
                <a:latin typeface="Gabriola" panose="04040605051002020D02" pitchFamily="82" charset="0"/>
              </a:rPr>
              <a:t>Волонтёрство</a:t>
            </a:r>
            <a:r>
              <a:rPr lang="ru-RU" sz="4400" b="1" dirty="0">
                <a:solidFill>
                  <a:srgbClr val="5C3C2F"/>
                </a:solidFill>
                <a:latin typeface="Gabriola" panose="04040605051002020D02" pitchFamily="82" charset="0"/>
              </a:rPr>
              <a:t>.</a:t>
            </a:r>
            <a:r>
              <a:rPr lang="ru-RU" dirty="0">
                <a:solidFill>
                  <a:srgbClr val="5C3C2F"/>
                </a:solidFill>
                <a:latin typeface="Mistral" panose="03090702030407020403" pitchFamily="66" charset="0"/>
              </a:rPr>
              <a:t/>
            </a:r>
            <a:br>
              <a:rPr lang="ru-RU" dirty="0">
                <a:solidFill>
                  <a:srgbClr val="5C3C2F"/>
                </a:solidFill>
                <a:latin typeface="Mistral" panose="03090702030407020403" pitchFamily="66" charset="0"/>
              </a:rPr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AE6F13B-58BF-474E-829F-0326C8D55FE1}"/>
              </a:ext>
            </a:extLst>
          </p:cNvPr>
          <p:cNvSpPr/>
          <p:nvPr/>
        </p:nvSpPr>
        <p:spPr>
          <a:xfrm>
            <a:off x="1654761" y="1071801"/>
            <a:ext cx="9087219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5C3C2F"/>
                </a:solidFill>
                <a:latin typeface="Gabriola" panose="04040605051002020D02" pitchFamily="82" charset="0"/>
              </a:rPr>
              <a:t>Каждый месяц я езжу в приюты для бездомных животных, покупаю им корм и игрушки, помогаю финансово.</a:t>
            </a:r>
          </a:p>
          <a:p>
            <a:pPr algn="ctr"/>
            <a:r>
              <a:rPr lang="ru-RU" sz="4400" dirty="0">
                <a:solidFill>
                  <a:srgbClr val="5C3C2F"/>
                </a:solidFill>
                <a:latin typeface="Gabriola" panose="04040605051002020D02" pitchFamily="82" charset="0"/>
              </a:rPr>
              <a:t>Считаю, что если есть возможность, то нужно помогать тем, кто в этом нуждается. И неважно, пожилые люди это, малоимущие, крупные фонды, спасающие больных деток или бездомных животных. </a:t>
            </a:r>
            <a:r>
              <a:rPr lang="ru-RU" dirty="0">
                <a:solidFill>
                  <a:srgbClr val="5C3C2F"/>
                </a:solidFill>
                <a:latin typeface="Gabriola" panose="04040605051002020D02" pitchFamily="82" charset="0"/>
              </a:rPr>
              <a:t/>
            </a:r>
            <a:br>
              <a:rPr lang="ru-RU" dirty="0">
                <a:solidFill>
                  <a:srgbClr val="5C3C2F"/>
                </a:solidFill>
                <a:latin typeface="Gabriola" panose="04040605051002020D02" pitchFamily="82" charset="0"/>
              </a:rPr>
            </a:br>
            <a:endParaRPr lang="ru-RU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00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735">
        <p:fade/>
      </p:transition>
    </mc:Choice>
    <mc:Fallback xmlns="">
      <p:transition spd="med" advTm="157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152</Words>
  <Application>Microsoft Office PowerPoint</Application>
  <PresentationFormat>Произвольный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Заявка на участие в конкурсе «Мисс и Мистер Комус» </vt:lpstr>
      <vt:lpstr> Очаровательный и привлекательный, двадцатичетырёхлетний помощник начальника службы ДКРП УМ КС в компании Комус! Работаю в компании 3 месяца. Зовут меня Федулова Ирина. Мой рост 170 см, вес 48 кг. </vt:lpstr>
      <vt:lpstr> В моей жизни есть несколько вещей, которые меня вдохновляют - Спорт, Путешествия и Танцы. Это то, чем я живу!</vt:lpstr>
      <vt:lpstr> С детства я была очень творческим ребенком,  поэтому мама отдала меня в школе на занятия латино-американскими танцами, куда я с удовольствием ходила 5 лет. Помимо этого, в школьные годы я 4 года занималась пением, выступала в ансамбле «Мечта», мы ездили по конкурсам и часто занимали призовые места. Сейчас, во взрослом возрасте, я все также люблю петь и танцевать, хожу в студию на танцы, когда есть свободное время, и пою с друзьями в караоке.</vt:lpstr>
      <vt:lpstr> Я очень люблю заниматься спортом. Хожу в спорт зал, чтобы поддерживать себя в форме,но главная моя страсть это сноуборд. Два года назад я встала на него и поняла, как это круто! Теперь, каждый год мы с друзьями ездим на горнолыжные курорты кататься в горы!</vt:lpstr>
      <vt:lpstr> Каждое лето, я стараюсь как можно активнее проводить свои выходные. Самые мои любимые активности в летнюю пору: катание на велосипеде, роликах и сапе.</vt:lpstr>
      <vt:lpstr>   Самые большие впечатления в своей жизни я беру от путешествий. Я мечтаю побывать во всех странах мира! В моем списке уже есть такие страны как: Израиль, Таиланд, Индия, Турция, Саудовская Аравия, Египет, Болгария. В этом году я планирую побывать еще в 3 странах: Испании, Италии и Румынии.  </vt:lpstr>
      <vt:lpstr>Я – волонтер. Начала  заниматься этим ещё в школе. В 10-11 классах я была председателем штаба детского движения: мы сажали деревья, ездили в дома престарелых с новогодними концертами, устраивали сборы батареек и так далее. </vt:lpstr>
      <vt:lpstr>Презентация PowerPoint</vt:lpstr>
      <vt:lpstr>Образование я получила в Российском Государственном Социальном Университете по профилю Экономика организаций и предприятий.  После института работала секретарем в строительной фирме, потом  4 года руководителем административного отдела в юридической компании.</vt:lpstr>
      <vt:lpstr>За 6 лет я получила много опыта, который с удовольствием теперь применяю в Компании Комус! Я очень рада началу моей карьеры в этой компании, потому что я точно уверена, что с Комусом я смогу достигнуть своих целей.</vt:lpstr>
      <vt:lpstr>В этом году я очень хочу получить права, я мечтаю начать водить машину. Помимо этого, я должна закончить ремонт в квартире и переехать, посетить 3 новые страны, освоить езду на лыжах, развивать свою волонтерскую деятельность и конечно, победить в конкурсе «Мисс и Мистер Комус»!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Погуляева Валерия Геннадьевна</cp:lastModifiedBy>
  <cp:revision>28</cp:revision>
  <dcterms:created xsi:type="dcterms:W3CDTF">2020-10-04T11:40:48Z</dcterms:created>
  <dcterms:modified xsi:type="dcterms:W3CDTF">2022-03-09T09:19:03Z</dcterms:modified>
</cp:coreProperties>
</file>